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9" r:id="rId3"/>
    <p:sldId id="271" r:id="rId4"/>
    <p:sldId id="272" r:id="rId5"/>
    <p:sldId id="270" r:id="rId6"/>
    <p:sldId id="258" r:id="rId7"/>
    <p:sldId id="257" r:id="rId8"/>
    <p:sldId id="259" r:id="rId9"/>
    <p:sldId id="260" r:id="rId10"/>
    <p:sldId id="261" r:id="rId11"/>
    <p:sldId id="262" r:id="rId12"/>
    <p:sldId id="264" r:id="rId13"/>
    <p:sldId id="267" r:id="rId14"/>
    <p:sldId id="268" r:id="rId15"/>
    <p:sldId id="273" r:id="rId16"/>
    <p:sldId id="274" r:id="rId17"/>
    <p:sldId id="286" r:id="rId18"/>
    <p:sldId id="287" r:id="rId19"/>
    <p:sldId id="288" r:id="rId20"/>
    <p:sldId id="289" r:id="rId21"/>
    <p:sldId id="290" r:id="rId22"/>
    <p:sldId id="291" r:id="rId23"/>
    <p:sldId id="276" r:id="rId24"/>
    <p:sldId id="277" r:id="rId25"/>
    <p:sldId id="279" r:id="rId26"/>
    <p:sldId id="280" r:id="rId27"/>
    <p:sldId id="281" r:id="rId28"/>
    <p:sldId id="292" r:id="rId29"/>
    <p:sldId id="283" r:id="rId30"/>
    <p:sldId id="284" r:id="rId31"/>
    <p:sldId id="285" r:id="rId32"/>
    <p:sldId id="294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68FB2-4F2B-4742-A305-D93A75DF7F25}" type="datetimeFigureOut">
              <a:rPr lang="zh-CN" altLang="en-US" smtClean="0"/>
              <a:t>2023/11/22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47AC8-C4A3-4CB9-9993-361A3B7AF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HLD EHS Peru checklist</a:t>
            </a:r>
            <a:r>
              <a:rPr lang="en-US" altLang="zh-CN" b="1" dirty="0"/>
              <a:t> </a:t>
            </a:r>
            <a:endParaRPr lang="zh-CN" altLang="en-US" b="1" dirty="0"/>
          </a:p>
        </p:txBody>
      </p:sp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Forms</a:t>
            </a:r>
          </a:p>
        </p:txBody>
      </p:sp>
      <p:pic>
        <p:nvPicPr>
          <p:cNvPr id="4" name="Picture 3" descr="upload_618395259"/>
          <p:cNvPicPr>
            <a:picLocks noChangeAspect="1"/>
          </p:cNvPicPr>
          <p:nvPr/>
        </p:nvPicPr>
        <p:blipFill>
          <a:blip r:embed="rId2"/>
          <a:srcRect l="3673" t="47144" r="18286" b="46027"/>
          <a:stretch>
            <a:fillRect/>
          </a:stretch>
        </p:blipFill>
        <p:spPr>
          <a:xfrm>
            <a:off x="168187" y="1340825"/>
            <a:ext cx="11539509" cy="4185992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b="1"/>
              <a:t>EPP</a:t>
            </a:r>
            <a:endParaRPr lang="zh-CN" altLang="en-US" sz="3600" b="1"/>
          </a:p>
        </p:txBody>
      </p:sp>
      <p:pic>
        <p:nvPicPr>
          <p:cNvPr id="4" name="Picture 3" descr="upload_520231838"/>
          <p:cNvPicPr>
            <a:picLocks noChangeAspect="1"/>
          </p:cNvPicPr>
          <p:nvPr/>
        </p:nvPicPr>
        <p:blipFill>
          <a:blip r:embed="rId2"/>
          <a:srcRect t="56133" r="20339" b="36650"/>
          <a:stretch>
            <a:fillRect/>
          </a:stretch>
        </p:blipFill>
        <p:spPr>
          <a:xfrm>
            <a:off x="214906" y="1560403"/>
            <a:ext cx="11436727" cy="4298117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Workers</a:t>
            </a:r>
          </a:p>
        </p:txBody>
      </p:sp>
      <p:pic>
        <p:nvPicPr>
          <p:cNvPr id="3" name="Picture 2" descr="upload_9987180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74" y="1270747"/>
            <a:ext cx="11053634" cy="5447396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389" y="-64687"/>
            <a:ext cx="10515600" cy="1325563"/>
          </a:xfrm>
        </p:spPr>
        <p:txBody>
          <a:bodyPr/>
          <a:lstStyle/>
          <a:p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Tools </a:t>
            </a:r>
            <a:r>
              <a:rPr lang="zh-CN" altLang="en-US" sz="2800" b="1">
                <a:solidFill>
                  <a:schemeClr val="tx1"/>
                </a:solidFill>
                <a:latin typeface="+mn-lt"/>
                <a:ea typeface="+mn-ea"/>
              </a:rPr>
              <a:t>&amp;</a:t>
            </a:r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 equipment</a:t>
            </a:r>
          </a:p>
        </p:txBody>
      </p:sp>
      <p:pic>
        <p:nvPicPr>
          <p:cNvPr id="5" name="Picture 4" descr="upload_3967144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18" y="1214685"/>
            <a:ext cx="11548852" cy="5680989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389" y="-64687"/>
            <a:ext cx="10515600" cy="1325563"/>
          </a:xfrm>
        </p:spPr>
        <p:txBody>
          <a:bodyPr/>
          <a:lstStyle/>
          <a:p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Photographic register</a:t>
            </a:r>
          </a:p>
        </p:txBody>
      </p:sp>
      <p:pic>
        <p:nvPicPr>
          <p:cNvPr id="3" name="Picture 2" descr="upload_8310653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43" y="728811"/>
            <a:ext cx="11801133" cy="5793114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6600">
                <a:sym typeface="+mn-ea"/>
              </a:rPr>
              <a:t>Approval Workflow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194364" cy="1119520"/>
          </a:xfrm>
        </p:spPr>
        <p:txBody>
          <a:bodyPr/>
          <a:lstStyle/>
          <a:p>
            <a:r>
              <a:rPr lang="en-US" altLang="zh-CN"/>
              <a:t>Approval workflow</a:t>
            </a:r>
            <a:endParaRPr lang="zh-CN" altLang="en-US"/>
          </a:p>
        </p:txBody>
      </p:sp>
      <p:sp>
        <p:nvSpPr>
          <p:cNvPr id="4" name="Rectangle: Rounded Corners 2"/>
          <p:cNvSpPr/>
          <p:nvPr/>
        </p:nvSpPr>
        <p:spPr>
          <a:xfrm>
            <a:off x="4037035" y="3389147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Approval Phase 1</a:t>
            </a:r>
          </a:p>
        </p:txBody>
      </p:sp>
      <p:cxnSp>
        <p:nvCxnSpPr>
          <p:cNvPr id="5" name="Straight Arrow Connector 4"/>
          <p:cNvCxnSpPr>
            <a:stCxn id="64" idx="3"/>
            <a:endCxn id="4" idx="1"/>
          </p:cNvCxnSpPr>
          <p:nvPr/>
        </p:nvCxnSpPr>
        <p:spPr>
          <a:xfrm flipV="1">
            <a:off x="3064614" y="3785218"/>
            <a:ext cx="972820" cy="25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/>
        </p:nvSpPr>
        <p:spPr>
          <a:xfrm>
            <a:off x="5778679" y="3497176"/>
            <a:ext cx="670270" cy="57603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>
            <a:stCxn id="4" idx="3"/>
            <a:endCxn id="7" idx="1"/>
          </p:cNvCxnSpPr>
          <p:nvPr/>
        </p:nvCxnSpPr>
        <p:spPr>
          <a:xfrm>
            <a:off x="5368870" y="3785349"/>
            <a:ext cx="40957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/>
          <p:cNvCxnSpPr>
            <a:stCxn id="7" idx="0"/>
            <a:endCxn id="4" idx="0"/>
          </p:cNvCxnSpPr>
          <p:nvPr/>
        </p:nvCxnSpPr>
        <p:spPr>
          <a:xfrm rot="16200000" flipV="1">
            <a:off x="5354638" y="2737803"/>
            <a:ext cx="107950" cy="1410335"/>
          </a:xfrm>
          <a:prstGeom prst="bentConnector3">
            <a:avLst>
              <a:gd name="adj1" fmla="val 32088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/>
          <p:cNvSpPr/>
          <p:nvPr/>
        </p:nvSpPr>
        <p:spPr>
          <a:xfrm>
            <a:off x="7537759" y="3389147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Approval Phase 2</a:t>
            </a:r>
          </a:p>
        </p:txBody>
      </p:sp>
      <p:cxnSp>
        <p:nvCxnSpPr>
          <p:cNvPr id="14" name="Straight Arrow Connector 13"/>
          <p:cNvCxnSpPr>
            <a:stCxn id="7" idx="3"/>
            <a:endCxn id="13" idx="1"/>
          </p:cNvCxnSpPr>
          <p:nvPr/>
        </p:nvCxnSpPr>
        <p:spPr>
          <a:xfrm>
            <a:off x="6448990" y="3785349"/>
            <a:ext cx="108839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iamond 17"/>
          <p:cNvSpPr/>
          <p:nvPr/>
        </p:nvSpPr>
        <p:spPr>
          <a:xfrm>
            <a:off x="9473286" y="3497159"/>
            <a:ext cx="665452" cy="57222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>
            <a:stCxn id="13" idx="3"/>
            <a:endCxn id="18" idx="1"/>
          </p:cNvCxnSpPr>
          <p:nvPr/>
        </p:nvCxnSpPr>
        <p:spPr>
          <a:xfrm flipV="1">
            <a:off x="8868959" y="3783444"/>
            <a:ext cx="604520" cy="19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/>
          <p:cNvCxnSpPr>
            <a:stCxn id="18" idx="0"/>
            <a:endCxn id="13" idx="0"/>
          </p:cNvCxnSpPr>
          <p:nvPr/>
        </p:nvCxnSpPr>
        <p:spPr>
          <a:xfrm rot="16200000" flipV="1">
            <a:off x="8950960" y="2641600"/>
            <a:ext cx="107950" cy="1602740"/>
          </a:xfrm>
          <a:prstGeom prst="bentConnector3">
            <a:avLst>
              <a:gd name="adj1" fmla="val 32058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/>
          <p:cNvCxnSpPr>
            <a:stCxn id="18" idx="2"/>
            <a:endCxn id="64" idx="2"/>
          </p:cNvCxnSpPr>
          <p:nvPr/>
        </p:nvCxnSpPr>
        <p:spPr>
          <a:xfrm rot="5400000">
            <a:off x="6045518" y="422593"/>
            <a:ext cx="114300" cy="7407275"/>
          </a:xfrm>
          <a:prstGeom prst="bentConnector3">
            <a:avLst>
              <a:gd name="adj1" fmla="val 30805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11129469" y="3573003"/>
            <a:ext cx="432048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1" name="Straight Arrow Connector 30"/>
          <p:cNvCxnSpPr>
            <a:stCxn id="18" idx="3"/>
            <a:endCxn id="30" idx="2"/>
          </p:cNvCxnSpPr>
          <p:nvPr/>
        </p:nvCxnSpPr>
        <p:spPr>
          <a:xfrm>
            <a:off x="10138779" y="3783431"/>
            <a:ext cx="990600" cy="57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48168" y="2577483"/>
            <a:ext cx="181453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update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60971" y="2577483"/>
            <a:ext cx="966611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update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0121357" y="3281134"/>
            <a:ext cx="936104" cy="4620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approve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357152" y="3284971"/>
            <a:ext cx="1092030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approve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653603" y="4594567"/>
            <a:ext cx="79534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reject</a:t>
            </a:r>
          </a:p>
        </p:txBody>
      </p:sp>
      <p:sp>
        <p:nvSpPr>
          <p:cNvPr id="64" name="Rectangle: Rounded Corners 63"/>
          <p:cNvSpPr/>
          <p:nvPr/>
        </p:nvSpPr>
        <p:spPr>
          <a:xfrm>
            <a:off x="1732779" y="3391556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Create EHS</a:t>
            </a:r>
          </a:p>
        </p:txBody>
      </p:sp>
      <p:cxnSp>
        <p:nvCxnSpPr>
          <p:cNvPr id="72" name="Connector: Elbow 71"/>
          <p:cNvCxnSpPr>
            <a:stCxn id="7" idx="0"/>
            <a:endCxn id="64" idx="0"/>
          </p:cNvCxnSpPr>
          <p:nvPr/>
        </p:nvCxnSpPr>
        <p:spPr>
          <a:xfrm rot="16200000" flipV="1">
            <a:off x="4203700" y="1586865"/>
            <a:ext cx="105410" cy="3714750"/>
          </a:xfrm>
          <a:prstGeom prst="bentConnector3">
            <a:avLst>
              <a:gd name="adj1" fmla="val 32590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330394" y="2044931"/>
            <a:ext cx="181453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reject</a:t>
            </a:r>
          </a:p>
        </p:txBody>
      </p:sp>
      <p:sp>
        <p:nvSpPr>
          <p:cNvPr id="80" name="Oval 79"/>
          <p:cNvSpPr/>
          <p:nvPr/>
        </p:nvSpPr>
        <p:spPr>
          <a:xfrm>
            <a:off x="580296" y="3585669"/>
            <a:ext cx="432048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1" name="Straight Arrow Connector 80"/>
          <p:cNvCxnSpPr>
            <a:stCxn id="80" idx="6"/>
            <a:endCxn id="64" idx="1"/>
          </p:cNvCxnSpPr>
          <p:nvPr/>
        </p:nvCxnSpPr>
        <p:spPr>
          <a:xfrm flipV="1">
            <a:off x="1012385" y="3787881"/>
            <a:ext cx="720725" cy="139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492827" y="4003624"/>
            <a:ext cx="989932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start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1085080" y="3978172"/>
            <a:ext cx="989932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end</a:t>
            </a:r>
          </a:p>
        </p:txBody>
      </p:sp>
      <p:sp>
        <p:nvSpPr>
          <p:cNvPr id="47" name="Rectangle: Rounded Corners 63"/>
          <p:cNvSpPr/>
          <p:nvPr/>
        </p:nvSpPr>
        <p:spPr>
          <a:xfrm>
            <a:off x="1732735" y="5126697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</a:rPr>
              <a:t>FME Mobile App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8" name="Straight Arrow Connector 47"/>
          <p:cNvCxnSpPr>
            <a:stCxn id="47" idx="0"/>
            <a:endCxn id="64" idx="2"/>
          </p:cNvCxnSpPr>
          <p:nvPr userDrawn="1"/>
        </p:nvCxnSpPr>
        <p:spPr>
          <a:xfrm flipV="1">
            <a:off x="2399267" y="4183087"/>
            <a:ext cx="0" cy="943610"/>
          </a:xfrm>
          <a:prstGeom prst="straightConnector1">
            <a:avLst/>
          </a:prstGeom>
          <a:ln w="19050" cap="flat" cmpd="sng" algn="ctr">
            <a:solidFill>
              <a:srgbClr val="979797">
                <a:alpha val="100000"/>
              </a:srgbClr>
            </a:solidFill>
            <a:prstDash val="solid"/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6600">
                <a:sym typeface="+mn-ea"/>
              </a:rPr>
              <a:t>Automations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Automations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EHS flow will be automated by configured approvers</a:t>
            </a:r>
          </a:p>
          <a:p>
            <a:r>
              <a:rPr lang="en-US" altLang="zh-CN"/>
              <a:t>Each 5 minutes every ticket will be escalated to the next handler , according EHS approver configuration</a:t>
            </a:r>
          </a:p>
          <a:p>
            <a:r>
              <a:rPr lang="en-US" altLang="zh-CN"/>
              <a:t>In all phases the previous approver can handle the ticket</a:t>
            </a:r>
            <a:endParaRPr lang="zh-CN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602" y="0"/>
            <a:ext cx="10515600" cy="1325563"/>
          </a:xfrm>
        </p:spPr>
        <p:txBody>
          <a:bodyPr/>
          <a:lstStyle/>
          <a:p>
            <a:r>
              <a:rPr lang="en-US" altLang="zh-CN">
                <a:sym typeface="+mn-ea"/>
              </a:rPr>
              <a:t>Automations</a:t>
            </a:r>
          </a:p>
        </p:txBody>
      </p:sp>
      <p:pic>
        <p:nvPicPr>
          <p:cNvPr id="4" name="Picture 3" descr="upload_post_object_v2_5562779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365" y="1115227"/>
            <a:ext cx="7204166" cy="5742793"/>
          </a:xfrm>
          <a:prstGeom prst="rect">
            <a:avLst/>
          </a:prstGeom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Content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Mobile app</a:t>
            </a:r>
          </a:p>
          <a:p>
            <a:r>
              <a:rPr lang="en-US" altLang="zh-CN"/>
              <a:t>Approval workflow</a:t>
            </a:r>
          </a:p>
          <a:p>
            <a:r>
              <a:rPr lang="en-US" altLang="zh-CN"/>
              <a:t>Automations</a:t>
            </a:r>
          </a:p>
          <a:p>
            <a:r>
              <a:rPr lang="en-US" altLang="zh-CN"/>
              <a:t>Notifications</a:t>
            </a:r>
          </a:p>
          <a:p>
            <a:r>
              <a:rPr lang="en-US" altLang="zh-CN"/>
              <a:t>Audit consoles and views</a:t>
            </a:r>
          </a:p>
          <a:p>
            <a:r>
              <a:rPr lang="en-US" altLang="zh-CN"/>
              <a:t>Report</a:t>
            </a:r>
            <a:endParaRPr lang="zh-CN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6600">
                <a:sym typeface="+mn-ea"/>
              </a:rPr>
              <a:t>Notifications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Workflow notifications</a:t>
            </a:r>
            <a:endParaRPr lang="zh-CN" altLang="en-US"/>
          </a:p>
        </p:txBody>
      </p:sp>
      <p:sp>
        <p:nvSpPr>
          <p:cNvPr id="4" name="Rectangle: Rounded Corners 2"/>
          <p:cNvSpPr/>
          <p:nvPr/>
        </p:nvSpPr>
        <p:spPr>
          <a:xfrm>
            <a:off x="4154003" y="2662972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Approval Phase 1</a:t>
            </a:r>
          </a:p>
        </p:txBody>
      </p:sp>
      <p:cxnSp>
        <p:nvCxnSpPr>
          <p:cNvPr id="5" name="Straight Arrow Connector 4"/>
          <p:cNvCxnSpPr>
            <a:stCxn id="64" idx="3"/>
            <a:endCxn id="4" idx="1"/>
          </p:cNvCxnSpPr>
          <p:nvPr/>
        </p:nvCxnSpPr>
        <p:spPr>
          <a:xfrm flipV="1">
            <a:off x="3181454" y="3059413"/>
            <a:ext cx="972820" cy="19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/>
        </p:nvSpPr>
        <p:spPr>
          <a:xfrm>
            <a:off x="5895647" y="2771001"/>
            <a:ext cx="670270" cy="576030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>
            <a:stCxn id="4" idx="3"/>
            <a:endCxn id="7" idx="1"/>
          </p:cNvCxnSpPr>
          <p:nvPr/>
        </p:nvCxnSpPr>
        <p:spPr>
          <a:xfrm>
            <a:off x="5485710" y="3059544"/>
            <a:ext cx="40957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/>
          <p:cNvCxnSpPr>
            <a:stCxn id="7" idx="0"/>
            <a:endCxn id="4" idx="0"/>
          </p:cNvCxnSpPr>
          <p:nvPr/>
        </p:nvCxnSpPr>
        <p:spPr>
          <a:xfrm rot="16200000" flipV="1">
            <a:off x="5471478" y="2011998"/>
            <a:ext cx="107950" cy="1410335"/>
          </a:xfrm>
          <a:prstGeom prst="bentConnector3">
            <a:avLst>
              <a:gd name="adj1" fmla="val 32088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/>
          <p:cNvSpPr/>
          <p:nvPr/>
        </p:nvSpPr>
        <p:spPr>
          <a:xfrm>
            <a:off x="7654727" y="2662972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Approval Phase 2</a:t>
            </a:r>
          </a:p>
        </p:txBody>
      </p:sp>
      <p:cxnSp>
        <p:nvCxnSpPr>
          <p:cNvPr id="14" name="Straight Arrow Connector 13"/>
          <p:cNvCxnSpPr>
            <a:stCxn id="7" idx="3"/>
            <a:endCxn id="13" idx="1"/>
          </p:cNvCxnSpPr>
          <p:nvPr/>
        </p:nvCxnSpPr>
        <p:spPr>
          <a:xfrm>
            <a:off x="6565830" y="3059544"/>
            <a:ext cx="108902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iamond 17"/>
          <p:cNvSpPr/>
          <p:nvPr/>
        </p:nvSpPr>
        <p:spPr>
          <a:xfrm>
            <a:off x="9590254" y="2770984"/>
            <a:ext cx="665452" cy="572228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>
            <a:stCxn id="13" idx="3"/>
            <a:endCxn id="18" idx="1"/>
          </p:cNvCxnSpPr>
          <p:nvPr/>
        </p:nvCxnSpPr>
        <p:spPr>
          <a:xfrm flipV="1">
            <a:off x="8986434" y="3057639"/>
            <a:ext cx="603885" cy="19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/>
          <p:cNvCxnSpPr>
            <a:stCxn id="18" idx="0"/>
            <a:endCxn id="13" idx="0"/>
          </p:cNvCxnSpPr>
          <p:nvPr/>
        </p:nvCxnSpPr>
        <p:spPr>
          <a:xfrm rot="16200000" flipV="1">
            <a:off x="9068118" y="1916113"/>
            <a:ext cx="107950" cy="1602105"/>
          </a:xfrm>
          <a:prstGeom prst="bentConnector3">
            <a:avLst>
              <a:gd name="adj1" fmla="val 320882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/>
          <p:cNvCxnSpPr>
            <a:stCxn id="18" idx="2"/>
            <a:endCxn id="64" idx="2"/>
          </p:cNvCxnSpPr>
          <p:nvPr/>
        </p:nvCxnSpPr>
        <p:spPr>
          <a:xfrm rot="5400000">
            <a:off x="6162675" y="-303530"/>
            <a:ext cx="113665" cy="7407275"/>
          </a:xfrm>
          <a:prstGeom prst="bentConnector3">
            <a:avLst>
              <a:gd name="adj1" fmla="val 31005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11246437" y="2846828"/>
            <a:ext cx="432048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1" name="Straight Arrow Connector 30"/>
          <p:cNvCxnSpPr>
            <a:stCxn id="18" idx="3"/>
            <a:endCxn id="30" idx="2"/>
          </p:cNvCxnSpPr>
          <p:nvPr/>
        </p:nvCxnSpPr>
        <p:spPr>
          <a:xfrm>
            <a:off x="10255619" y="3057626"/>
            <a:ext cx="990600" cy="50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065136" y="1851308"/>
            <a:ext cx="181453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update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177939" y="1851308"/>
            <a:ext cx="966611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update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0238325" y="2554959"/>
            <a:ext cx="936104" cy="4620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approve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474120" y="2558796"/>
            <a:ext cx="1092030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approve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770571" y="3868392"/>
            <a:ext cx="79534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reject</a:t>
            </a:r>
          </a:p>
        </p:txBody>
      </p:sp>
      <p:sp>
        <p:nvSpPr>
          <p:cNvPr id="64" name="Rectangle: Rounded Corners 63"/>
          <p:cNvSpPr/>
          <p:nvPr/>
        </p:nvSpPr>
        <p:spPr>
          <a:xfrm>
            <a:off x="1849747" y="2665381"/>
            <a:ext cx="1331794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Create EHS</a:t>
            </a:r>
          </a:p>
        </p:txBody>
      </p:sp>
      <p:cxnSp>
        <p:nvCxnSpPr>
          <p:cNvPr id="72" name="Connector: Elbow 71"/>
          <p:cNvCxnSpPr>
            <a:stCxn id="7" idx="0"/>
            <a:endCxn id="64" idx="0"/>
          </p:cNvCxnSpPr>
          <p:nvPr/>
        </p:nvCxnSpPr>
        <p:spPr>
          <a:xfrm rot="16200000" flipV="1">
            <a:off x="4320223" y="860743"/>
            <a:ext cx="106045" cy="3714750"/>
          </a:xfrm>
          <a:prstGeom prst="bentConnector3">
            <a:avLst>
              <a:gd name="adj1" fmla="val 32485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005352" y="1851344"/>
            <a:ext cx="1814536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reject</a:t>
            </a:r>
          </a:p>
        </p:txBody>
      </p:sp>
      <p:sp>
        <p:nvSpPr>
          <p:cNvPr id="80" name="Oval 79"/>
          <p:cNvSpPr/>
          <p:nvPr/>
        </p:nvSpPr>
        <p:spPr>
          <a:xfrm>
            <a:off x="697264" y="2859494"/>
            <a:ext cx="432048" cy="4320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1" name="Straight Arrow Connector 80"/>
          <p:cNvCxnSpPr>
            <a:stCxn id="80" idx="6"/>
            <a:endCxn id="64" idx="1"/>
          </p:cNvCxnSpPr>
          <p:nvPr/>
        </p:nvCxnSpPr>
        <p:spPr>
          <a:xfrm flipV="1">
            <a:off x="1129225" y="3061441"/>
            <a:ext cx="720725" cy="139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09795" y="3277449"/>
            <a:ext cx="989932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start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1202048" y="3251997"/>
            <a:ext cx="989932" cy="4742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ts val="3440"/>
              </a:lnSpc>
            </a:pPr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end</a:t>
            </a:r>
          </a:p>
        </p:txBody>
      </p:sp>
      <p:cxnSp>
        <p:nvCxnSpPr>
          <p:cNvPr id="9" name="Elbow Connector 8"/>
          <p:cNvCxnSpPr/>
          <p:nvPr userDrawn="1"/>
        </p:nvCxnSpPr>
        <p:spPr>
          <a:xfrm rot="16200000" flipV="1">
            <a:off x="2994132" y="3782002"/>
            <a:ext cx="1633895" cy="201715"/>
          </a:xfrm>
          <a:prstGeom prst="bentConnector3">
            <a:avLst>
              <a:gd name="adj1" fmla="val 49961"/>
            </a:avLst>
          </a:prstGeom>
          <a:ln w="19050" cap="flat" cmpd="sng" algn="ctr">
            <a:solidFill>
              <a:srgbClr val="92D050">
                <a:alpha val="100000"/>
              </a:srgbClr>
            </a:solidFill>
            <a:prstDash val="solid"/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upload_post_object_v2_7927494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740" y="4619121"/>
            <a:ext cx="1371665" cy="1371665"/>
          </a:xfrm>
          <a:prstGeom prst="rect">
            <a:avLst/>
          </a:prstGeom>
        </p:spPr>
      </p:pic>
      <p:pic>
        <p:nvPicPr>
          <p:cNvPr id="21" name="Picture 20" descr="upload_post_object_v2_7927494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221" y="4619080"/>
            <a:ext cx="1371665" cy="1371665"/>
          </a:xfrm>
          <a:prstGeom prst="rect">
            <a:avLst/>
          </a:prstGeom>
        </p:spPr>
      </p:pic>
      <p:cxnSp>
        <p:nvCxnSpPr>
          <p:cNvPr id="22" name="Elbow Connector 21"/>
          <p:cNvCxnSpPr/>
          <p:nvPr userDrawn="1"/>
        </p:nvCxnSpPr>
        <p:spPr>
          <a:xfrm rot="16200000" flipV="1">
            <a:off x="6280004" y="3806672"/>
            <a:ext cx="1835610" cy="252143"/>
          </a:xfrm>
          <a:prstGeom prst="bentConnector3">
            <a:avLst>
              <a:gd name="adj1" fmla="val 49971"/>
            </a:avLst>
          </a:prstGeom>
          <a:ln w="19050" cap="flat" cmpd="sng" algn="ctr">
            <a:solidFill>
              <a:srgbClr val="92D050">
                <a:alpha val="100000"/>
              </a:srgbClr>
            </a:solidFill>
            <a:prstDash val="solid"/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upload_post_object_v2_7010132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826" y="4790579"/>
            <a:ext cx="610257" cy="583724"/>
          </a:xfrm>
          <a:prstGeom prst="rect">
            <a:avLst/>
          </a:prstGeom>
        </p:spPr>
      </p:pic>
      <p:cxnSp>
        <p:nvCxnSpPr>
          <p:cNvPr id="25" name="Elbow Connector 24"/>
          <p:cNvCxnSpPr>
            <a:stCxn id="24" idx="0"/>
            <a:endCxn id="36" idx="2"/>
          </p:cNvCxnSpPr>
          <p:nvPr userDrawn="1"/>
        </p:nvCxnSpPr>
        <p:spPr>
          <a:xfrm rot="16200000" flipV="1">
            <a:off x="10067608" y="3656013"/>
            <a:ext cx="1772920" cy="495935"/>
          </a:xfrm>
          <a:prstGeom prst="bentConnector3">
            <a:avLst>
              <a:gd name="adj1" fmla="val 50018"/>
            </a:avLst>
          </a:prstGeom>
          <a:ln w="19050" cap="flat" cmpd="sng" algn="ctr">
            <a:solidFill>
              <a:srgbClr val="00B0F0">
                <a:alpha val="100000"/>
              </a:srgbClr>
            </a:solidFill>
            <a:prstDash val="solid"/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upload_post_object_v2_7221217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622" y="4790538"/>
            <a:ext cx="646241" cy="618144"/>
          </a:xfrm>
          <a:prstGeom prst="rect">
            <a:avLst/>
          </a:prstGeom>
        </p:spPr>
      </p:pic>
      <p:cxnSp>
        <p:nvCxnSpPr>
          <p:cNvPr id="28" name="Elbow Connector 27"/>
          <p:cNvCxnSpPr>
            <a:stCxn id="26" idx="0"/>
          </p:cNvCxnSpPr>
          <p:nvPr userDrawn="1"/>
        </p:nvCxnSpPr>
        <p:spPr>
          <a:xfrm rot="16200000">
            <a:off x="8467655" y="4239277"/>
            <a:ext cx="1099349" cy="3175"/>
          </a:xfrm>
          <a:prstGeom prst="bentConnector3">
            <a:avLst>
              <a:gd name="adj1" fmla="val 49942"/>
            </a:avLst>
          </a:prstGeom>
          <a:ln w="19050" cap="flat" cmpd="sng" algn="ctr">
            <a:solidFill>
              <a:srgbClr val="00B0F0">
                <a:alpha val="100000"/>
              </a:srgbClr>
            </a:solidFill>
            <a:prstDash val="solid"/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Escalation notifications</a:t>
            </a:r>
            <a:endParaRPr lang="zh-CN" altLang="en-US"/>
          </a:p>
        </p:txBody>
      </p:sp>
      <p:pic>
        <p:nvPicPr>
          <p:cNvPr id="3" name="Picture 2" descr="upload_post_object_v2_0560154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03" y="1593390"/>
            <a:ext cx="10295875" cy="4616328"/>
          </a:xfrm>
          <a:prstGeom prst="rect">
            <a:avLst/>
          </a:prstGeom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Audit consoles and views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Approval</a:t>
            </a:r>
            <a:endParaRPr lang="zh-CN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Approver consoles (phase 1</a:t>
            </a:r>
            <a:r>
              <a:rPr lang="zh-CN" altLang="en-US"/>
              <a:t>&amp;</a:t>
            </a:r>
            <a:r>
              <a:rPr lang="en-US" altLang="zh-CN"/>
              <a:t>2)</a:t>
            </a:r>
            <a:endParaRPr lang="zh-CN" altLang="en-US"/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28" y="2370668"/>
            <a:ext cx="10515523" cy="3806260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Approval page (phase 1 </a:t>
            </a:r>
            <a:r>
              <a:rPr lang="zh-CN" altLang="en-US"/>
              <a:t>&amp; </a:t>
            </a:r>
            <a:r>
              <a:rPr lang="en-US" altLang="zh-CN"/>
              <a:t>2) (PC)</a:t>
            </a:r>
            <a:endParaRPr lang="zh-CN" altLang="en-US"/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41" y="1388511"/>
            <a:ext cx="11353143" cy="3690984"/>
          </a:xfrm>
          <a:prstGeom prst="rect">
            <a:avLst/>
          </a:prstGeom>
        </p:spPr>
      </p:pic>
      <p:pic>
        <p:nvPicPr>
          <p:cNvPr id="6" name="Picture 5" descr="upload_post_object_v2_1759347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98" y="2128097"/>
            <a:ext cx="3899050" cy="2761697"/>
          </a:xfrm>
          <a:prstGeom prst="rect">
            <a:avLst/>
          </a:prstGeom>
        </p:spPr>
      </p:pic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-10086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Mobile approval (phase 1 </a:t>
            </a:r>
            <a:r>
              <a:rPr lang="zh-CN" altLang="en-US"/>
              <a:t>&amp; </a:t>
            </a:r>
            <a:r>
              <a:rPr lang="en-US" altLang="zh-CN"/>
              <a:t>2)</a:t>
            </a:r>
            <a:endParaRPr lang="zh-CN" altLang="en-US"/>
          </a:p>
        </p:txBody>
      </p:sp>
      <p:sp>
        <p:nvSpPr>
          <p:cNvPr id="5" name="Text Box 4"/>
          <p:cNvSpPr txBox="1"/>
          <p:nvPr userDrawn="1"/>
        </p:nvSpPr>
        <p:spPr>
          <a:xfrm>
            <a:off x="838228" y="1946238"/>
            <a:ext cx="8196951" cy="3162058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/>
              <a:t>1) Console: list of EHS tickets to be hanlded by the current user</a:t>
            </a:r>
          </a:p>
          <a:p>
            <a:endParaRPr lang="zh-CN" altLang="en-US"/>
          </a:p>
          <a:p>
            <a:r>
              <a:rPr lang="en-US" altLang="zh-CN"/>
              <a:t>2) Detail page: WFM task detail</a:t>
            </a:r>
          </a:p>
          <a:p>
            <a:endParaRPr lang="zh-CN" altLang="en-US"/>
          </a:p>
          <a:p>
            <a:r>
              <a:rPr lang="en-US" altLang="zh-CN"/>
              <a:t>3) Handle page: accept/reject operations</a:t>
            </a:r>
            <a:endParaRPr lang="zh-CN" altLang="en-US"/>
          </a:p>
        </p:txBody>
      </p:sp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-10086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668395" cy="922132"/>
          </a:xfrm>
        </p:spPr>
        <p:txBody>
          <a:bodyPr/>
          <a:lstStyle/>
          <a:p>
            <a:r>
              <a:rPr lang="en-US" altLang="zh-CN" sz="4000"/>
              <a:t>Mobile approval (phase 1 </a:t>
            </a:r>
            <a:r>
              <a:rPr lang="zh-CN" altLang="en-US" sz="4000"/>
              <a:t>&amp; </a:t>
            </a:r>
            <a:r>
              <a:rPr lang="en-US" altLang="zh-CN" sz="4000"/>
              <a:t>2)  </a:t>
            </a:r>
            <a:r>
              <a:rPr lang="zh-CN" altLang="en-US" sz="4000"/>
              <a:t>- </a:t>
            </a:r>
            <a:r>
              <a:rPr lang="en-US" altLang="zh-CN" sz="4000"/>
              <a:t>pages</a:t>
            </a:r>
            <a:endParaRPr lang="zh-CN" altLang="en-US" sz="4000"/>
          </a:p>
        </p:txBody>
      </p:sp>
      <p:pic>
        <p:nvPicPr>
          <p:cNvPr id="4" name="Picture 3" descr="upload_post_object_v2_2164793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219" y="1507016"/>
            <a:ext cx="9468842" cy="5020986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Global View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512" y="1835711"/>
            <a:ext cx="4968427" cy="4351338"/>
          </a:xfrm>
        </p:spPr>
        <p:txBody>
          <a:bodyPr/>
          <a:lstStyle/>
          <a:p>
            <a:r>
              <a:rPr lang="en-US" altLang="zh-CN"/>
              <a:t>All EHS tickets are listed here</a:t>
            </a:r>
          </a:p>
          <a:p>
            <a:r>
              <a:rPr lang="en-US" altLang="zh-CN"/>
              <a:t>Status of EHS in colors</a:t>
            </a:r>
          </a:p>
          <a:p>
            <a:r>
              <a:rPr lang="en-US" altLang="zh-CN"/>
              <a:t>Report can be consulted anytime</a:t>
            </a:r>
          </a:p>
          <a:p>
            <a:r>
              <a:rPr lang="en-US" altLang="zh-CN"/>
              <a:t>No actions (approve or reject)</a:t>
            </a:r>
          </a:p>
          <a:p>
            <a:r>
              <a:rPr lang="en-US" altLang="zh-CN"/>
              <a:t>Filter and export features</a:t>
            </a:r>
            <a:endParaRPr lang="zh-CN" altLang="en-US"/>
          </a:p>
        </p:txBody>
      </p:sp>
      <p:pic>
        <p:nvPicPr>
          <p:cNvPr id="4" name="Picture 3" descr="upload_post_object_v2_9176244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314" y="1573380"/>
            <a:ext cx="5753437" cy="4430525"/>
          </a:xfrm>
          <a:prstGeom prst="rect">
            <a:avLst/>
          </a:prstGeom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Report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Web and mobile report generation</a:t>
            </a:r>
            <a:endParaRPr lang="zh-CN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6600">
                <a:sym typeface="+mn-ea"/>
              </a:rPr>
              <a:t>Mobile app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882" y="0"/>
            <a:ext cx="10515600" cy="1325563"/>
          </a:xfrm>
        </p:spPr>
        <p:txBody>
          <a:bodyPr/>
          <a:lstStyle/>
          <a:p>
            <a:r>
              <a:rPr lang="en-US" altLang="zh-CN"/>
              <a:t>Web PC report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282" y="1059107"/>
            <a:ext cx="10515600" cy="4351338"/>
          </a:xfrm>
        </p:spPr>
        <p:txBody>
          <a:bodyPr/>
          <a:lstStyle/>
          <a:p>
            <a:r>
              <a:rPr lang="en-US" altLang="zh-CN"/>
              <a:t>Report can be generated in each console: Approval 1, Approval 2, Global view</a:t>
            </a:r>
            <a:endParaRPr lang="zh-CN" altLang="en-US"/>
          </a:p>
        </p:txBody>
      </p:sp>
      <p:pic>
        <p:nvPicPr>
          <p:cNvPr id="58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11" y="2048399"/>
            <a:ext cx="8658138" cy="4209216"/>
          </a:xfrm>
          <a:prstGeom prst="rect">
            <a:avLst/>
          </a:prstGeom>
        </p:spPr>
      </p:pic>
      <p:pic>
        <p:nvPicPr>
          <p:cNvPr id="59" name="图片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442" y="3228455"/>
            <a:ext cx="4052583" cy="2056832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/>
              <a:t>Mobile report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38077"/>
            <a:ext cx="10515600" cy="4351338"/>
          </a:xfrm>
        </p:spPr>
        <p:txBody>
          <a:bodyPr/>
          <a:lstStyle/>
          <a:p>
            <a:r>
              <a:rPr lang="en-US" altLang="zh-CN"/>
              <a:t>Report can be generated in mobile detail EHS page, access from Mobile Approval Console &gt; Detail Page &gt; Report</a:t>
            </a:r>
            <a:endParaRPr lang="zh-CN" altLang="en-US"/>
          </a:p>
        </p:txBody>
      </p:sp>
      <p:pic>
        <p:nvPicPr>
          <p:cNvPr id="4" name="Picture 3" descr="upload_post_object_v2_5147269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535" y="1754924"/>
            <a:ext cx="3985105" cy="5103096"/>
          </a:xfrm>
          <a:prstGeom prst="rect">
            <a:avLst/>
          </a:prstGeom>
        </p:spPr>
      </p:pic>
      <p:pic>
        <p:nvPicPr>
          <p:cNvPr id="5" name="Picture 4" descr="upload_post_object_v2_4975424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004" y="1754924"/>
            <a:ext cx="2536241" cy="5042582"/>
          </a:xfrm>
          <a:prstGeom prst="rect">
            <a:avLst/>
          </a:prstGeom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 userDrawn="1"/>
        </p:nvSpPr>
        <p:spPr>
          <a:xfrm>
            <a:off x="3276929" y="1633579"/>
            <a:ext cx="5959734" cy="1589948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8800">
                <a:latin typeface="微软雅黑 Light" charset="0"/>
                <a:ea typeface="微软雅黑 Light" charset="0"/>
                <a:cs typeface="微软雅黑 Light" charset="0"/>
              </a:rPr>
              <a:t>Thank you</a:t>
            </a:r>
            <a:endParaRPr lang="zh-CN" altLang="en-US" sz="8800">
              <a:latin typeface="微软雅黑 Light" charset="0"/>
              <a:ea typeface="微软雅黑 Light" charset="0"/>
              <a:cs typeface="微软雅黑 Light" charset="0"/>
            </a:endParaRPr>
          </a:p>
        </p:txBody>
      </p:sp>
      <p:sp>
        <p:nvSpPr>
          <p:cNvPr id="3" name="Text Box 2"/>
          <p:cNvSpPr txBox="1"/>
          <p:nvPr userDrawn="1"/>
        </p:nvSpPr>
        <p:spPr>
          <a:xfrm>
            <a:off x="1421148" y="3620476"/>
            <a:ext cx="10630535" cy="2655413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/>
              <a:t>Copyright©2023 Huawei Technologies Co., Ltd. All RightsReserved.</a:t>
            </a:r>
          </a:p>
          <a:p>
            <a:r>
              <a:rPr lang="en-US" altLang="zh-CN"/>
              <a:t>The information in this document may contain predictive statements including, without limitation,</a:t>
            </a:r>
          </a:p>
          <a:p>
            <a:r>
              <a:rPr lang="en-US" altLang="zh-CN"/>
              <a:t>statements regarding the future financial and operating results, future product portfolio, new technology,</a:t>
            </a:r>
          </a:p>
          <a:p>
            <a:r>
              <a:rPr lang="en-US" altLang="zh-CN"/>
              <a:t>etc. There are a number of factorsthat could cause actual resultsand developments to differmaterially</a:t>
            </a:r>
          </a:p>
          <a:p>
            <a:r>
              <a:rPr lang="en-US" altLang="zh-CN"/>
              <a:t>from those expressed or impliedin the predictive statements.Therefore, such informationis provided</a:t>
            </a:r>
          </a:p>
          <a:p>
            <a:r>
              <a:rPr lang="en-US" altLang="zh-CN"/>
              <a:t>for reference purpose onlyand constitutes neither an offernor an acceptance. Huawei may change the</a:t>
            </a:r>
          </a:p>
          <a:p>
            <a:r>
              <a:rPr lang="en-US" altLang="zh-CN"/>
              <a:t>information at any time without notice.</a:t>
            </a:r>
            <a:endParaRPr lang="zh-CN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Mateline Store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28" y="1690677"/>
            <a:ext cx="7580641" cy="4351338"/>
          </a:xfrm>
        </p:spPr>
        <p:txBody>
          <a:bodyPr/>
          <a:lstStyle/>
          <a:p>
            <a:r>
              <a:rPr lang="en-US" altLang="zh-CN"/>
              <a:t>The mobile app will be available in Mateline store, is downloadedautomatically when login</a:t>
            </a:r>
          </a:p>
          <a:p>
            <a:r>
              <a:rPr lang="en-US" altLang="zh-CN"/>
              <a:t>1) EHS Approval V2: the EHS aditors can open and accept/reject EHS</a:t>
            </a:r>
          </a:p>
          <a:p>
            <a:r>
              <a:rPr lang="en-US" altLang="zh-CN"/>
              <a:t>2) EHS for FME: technicians can fill EHS forms and submit it for review, is a plugin of WFM</a:t>
            </a:r>
            <a:endParaRPr lang="zh-CN" altLang="en-US"/>
          </a:p>
        </p:txBody>
      </p:sp>
      <p:pic>
        <p:nvPicPr>
          <p:cNvPr id="5" name="Picture 4" descr="upload_post_object_v2_6446677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992" y="1191569"/>
            <a:ext cx="2145364" cy="4474781"/>
          </a:xfrm>
          <a:prstGeom prst="rect">
            <a:avLst/>
          </a:prstGeom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WFM integration</a:t>
            </a:r>
            <a:endParaRPr lang="zh-CN" altLang="en-US"/>
          </a:p>
        </p:txBody>
      </p:sp>
      <p:pic>
        <p:nvPicPr>
          <p:cNvPr id="5" name="Picture 4" descr="upload_post_object_v2_7585702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0320"/>
            <a:ext cx="12192000" cy="3217360"/>
          </a:xfrm>
          <a:prstGeom prst="rect">
            <a:avLst/>
          </a:prstGeom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load_304317239"/>
          <p:cNvPicPr>
            <a:picLocks noChangeAspect="1"/>
          </p:cNvPicPr>
          <p:nvPr/>
        </p:nvPicPr>
        <p:blipFill>
          <a:blip r:embed="rId2"/>
          <a:srcRect r="51765" b="78849"/>
          <a:stretch>
            <a:fillRect/>
          </a:stretch>
        </p:blipFill>
        <p:spPr>
          <a:xfrm>
            <a:off x="2388969" y="1129479"/>
            <a:ext cx="7231914" cy="52517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383434" y="146010"/>
            <a:ext cx="9295854" cy="6451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3600" b="1"/>
              <a:t>Accept or decline EHS</a:t>
            </a:r>
            <a:endParaRPr lang="zh-CN" altLang="en-US" sz="3600" b="1"/>
          </a:p>
        </p:txBody>
      </p:sp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upload_171111982"/>
          <p:cNvPicPr>
            <a:picLocks noChangeAspect="1"/>
          </p:cNvPicPr>
          <p:nvPr/>
        </p:nvPicPr>
        <p:blipFill>
          <a:blip r:embed="rId2"/>
          <a:srcRect r="75446"/>
          <a:stretch>
            <a:fillRect/>
          </a:stretch>
        </p:blipFill>
        <p:spPr>
          <a:xfrm>
            <a:off x="1779538" y="1446383"/>
            <a:ext cx="8629543" cy="505421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19733" y="146010"/>
            <a:ext cx="7426932" cy="6451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3600" b="1"/>
              <a:t>General Info</a:t>
            </a:r>
            <a:endParaRPr lang="zh-CN" altLang="en-US" sz="3600" b="1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load_726762282"/>
          <p:cNvPicPr>
            <a:picLocks noChangeAspect="1"/>
          </p:cNvPicPr>
          <p:nvPr/>
        </p:nvPicPr>
        <p:blipFill>
          <a:blip r:embed="rId2"/>
          <a:srcRect t="53997" b="20143"/>
          <a:stretch>
            <a:fillRect/>
          </a:stretch>
        </p:blipFill>
        <p:spPr>
          <a:xfrm>
            <a:off x="8126" y="1373251"/>
            <a:ext cx="12074859" cy="516797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7194" y="324776"/>
            <a:ext cx="3098800" cy="6451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3600" b="1"/>
              <a:t>Activities</a:t>
            </a:r>
            <a:endParaRPr lang="zh-CN" altLang="en-US" sz="3600" b="1"/>
          </a:p>
        </p:txBody>
      </p:sp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8" y="-270249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zh-CN" sz="2800" b="1">
                <a:solidFill>
                  <a:schemeClr val="tx1"/>
                </a:solidFill>
                <a:latin typeface="+mn-lt"/>
                <a:ea typeface="+mn-ea"/>
              </a:rPr>
              <a:t>Selecting form</a:t>
            </a:r>
          </a:p>
        </p:txBody>
      </p:sp>
      <p:pic>
        <p:nvPicPr>
          <p:cNvPr id="4" name="Picture 3" descr="upload_581215884"/>
          <p:cNvPicPr>
            <a:picLocks noChangeAspect="1"/>
          </p:cNvPicPr>
          <p:nvPr/>
        </p:nvPicPr>
        <p:blipFill>
          <a:blip r:embed="rId2"/>
          <a:srcRect t="29113" b="58686"/>
          <a:stretch>
            <a:fillRect/>
          </a:stretch>
        </p:blipFill>
        <p:spPr>
          <a:xfrm>
            <a:off x="219578" y="560624"/>
            <a:ext cx="11745071" cy="5942613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71025" y="0"/>
            <a:ext cx="2220955" cy="5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418</Words>
  <Application>Microsoft Office PowerPoint</Application>
  <PresentationFormat>Widescreen</PresentationFormat>
  <Paragraphs>88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微软雅黑</vt:lpstr>
      <vt:lpstr>宋体</vt:lpstr>
      <vt:lpstr>微软雅黑 Light</vt:lpstr>
      <vt:lpstr>Arial</vt:lpstr>
      <vt:lpstr>Calibri</vt:lpstr>
      <vt:lpstr>Calibri Light</vt:lpstr>
      <vt:lpstr>Office 主题</vt:lpstr>
      <vt:lpstr>HLD EHS Peru checklist </vt:lpstr>
      <vt:lpstr>Content</vt:lpstr>
      <vt:lpstr>Mobile app</vt:lpstr>
      <vt:lpstr>Mateline Store</vt:lpstr>
      <vt:lpstr>WFM integration</vt:lpstr>
      <vt:lpstr>PowerPoint Presentation</vt:lpstr>
      <vt:lpstr>PowerPoint Presentation</vt:lpstr>
      <vt:lpstr>PowerPoint Presentation</vt:lpstr>
      <vt:lpstr>Selecting form</vt:lpstr>
      <vt:lpstr>Forms</vt:lpstr>
      <vt:lpstr>EPP</vt:lpstr>
      <vt:lpstr>Workers</vt:lpstr>
      <vt:lpstr>Tools &amp; equipment</vt:lpstr>
      <vt:lpstr>Photographic register</vt:lpstr>
      <vt:lpstr>Approval Workflow</vt:lpstr>
      <vt:lpstr>Approval workflow</vt:lpstr>
      <vt:lpstr>Automations</vt:lpstr>
      <vt:lpstr>Automations</vt:lpstr>
      <vt:lpstr>Automations</vt:lpstr>
      <vt:lpstr>Notifications</vt:lpstr>
      <vt:lpstr>Workflow notifications</vt:lpstr>
      <vt:lpstr>Escalation notifications</vt:lpstr>
      <vt:lpstr>Audit consoles and views</vt:lpstr>
      <vt:lpstr>Approver consoles (phase 1&amp;2)</vt:lpstr>
      <vt:lpstr>Approval page (phase 1 &amp; 2) (PC)</vt:lpstr>
      <vt:lpstr>Mobile approval (phase 1 &amp; 2)</vt:lpstr>
      <vt:lpstr>Mobile approval (phase 1 &amp; 2)  - pages</vt:lpstr>
      <vt:lpstr>Global View</vt:lpstr>
      <vt:lpstr>Report</vt:lpstr>
      <vt:lpstr>Web PC report</vt:lpstr>
      <vt:lpstr>Mobile report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HLD EHS Peru checklist </dc:title>
  <dc:creator/>
  <cp:lastModifiedBy>Juan Abel Padilla Soria</cp:lastModifiedBy>
  <cp:revision>1</cp:revision>
  <dcterms:created xsi:type="dcterms:W3CDTF">2023-11-22T18:36:42Z</dcterms:created>
  <dcterms:modified xsi:type="dcterms:W3CDTF">2023-11-22T18:53:55Z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(3)RLJF9zBkJq5aRobsHDgmc01sk+i2OXGtGpqt+06U9t+DA2nCRS0j2XhCOvgrknR2+pS7dGGz
+iLhS+VslmsdzA2/wyGDbhR0RX8g5Hp3e9au3/jmSWQNXoS7AkZG9pvsza27oxUCnrIr+GCI
+fNWMx985vGyc1gPNus88H1q8xOF/9zSeLS/mvvlNRLUlBl5lDVT9oY/Zzh8kTuq5rQnT32c
kguunTPqVHvueyGPH9</vt:lpwstr>
  </property>
  <property fmtid="{D5CDD505-2E9C-101B-9397-08002B2CF9AE}" pid="3" name="_2015_ms_pID_7253431">
    <vt:lpwstr>I26z+ydvkqPFSyQdX5524Egm5fSmjrrGMVZtOh7iudvSOpjTC95RnW
QSJWjdZZtTJdaHc6CFRA54EOge6fEz/wQ3RGOmg0uq4y8isxwGFZsaIWOHSQVrclKhi3ff/G
ru+ar44cMHPj0bNdHwbPF22GH4EiQ8boNYohkimMsHEtqp/20xLqmYYZbahfmMRyaLNtrY7s
HD06gPbuwKARzEP2as6dLUWPoZcyxy+aOmtS</vt:lpwstr>
  </property>
  <property fmtid="{D5CDD505-2E9C-101B-9397-08002B2CF9AE}" pid="4" name="KSOProductBuildVer">
    <vt:lpwstr>2052-0.0.0.0</vt:lpwstr>
  </property>
  <property fmtid="{D5CDD505-2E9C-101B-9397-08002B2CF9AE}" pid="5" name="ICV">
    <vt:lpwstr/>
  </property>
  <property fmtid="{D5CDD505-2E9C-101B-9397-08002B2CF9AE}" pid="6" name="_2015_ms_pID_7253432">
    <vt:lpwstr>zw==</vt:lpwstr>
  </property>
</Properties>
</file>